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3" r:id="rId9"/>
    <p:sldId id="262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4" r:id="rId19"/>
    <p:sldId id="275" r:id="rId20"/>
    <p:sldId id="277" r:id="rId21"/>
    <p:sldId id="276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C78DF7"/>
    <a:srgbClr val="710EC2"/>
    <a:srgbClr val="0EA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BE9E6-7B0C-429C-8BFC-F84C98A15A78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75FA-C420-46BE-AFF1-D6CF17E74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3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8119E-4AAA-425D-87C3-4337D14D3400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7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0ABC-AC59-4C68-8282-B5B51C1974F7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8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1DBE-54B7-4A62-8334-3E94E648CD92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79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F5E9-0568-46C1-84C5-A9093E5DCA14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C374-4260-4A8B-9C44-9507A1D460D5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1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68509-EF0B-421F-9E10-E3F5876C7AA4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38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69AD9-EAD8-4576-B3E3-C58ABCEDC733}" type="datetime1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6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0AE6-C89F-489A-9E23-22D9AA449193}" type="datetime1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5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374B-DE0E-4CFF-9A13-C0551B48ADDB}" type="datetime1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5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2C5-74B9-44BD-942D-47109311A96B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2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721F-9806-47CF-A330-1715A8A43680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4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A640A-A51A-49DF-A9C9-324187D9DC94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B7672-FAC9-4B23-853B-F1FF569B1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8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19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5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emf"/><Relationship Id="rId7" Type="http://schemas.openxmlformats.org/officeDocument/2006/relationships/image" Target="../media/image35.sv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rgbClr val="8FAADC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6" y="2669901"/>
            <a:ext cx="7786688" cy="1371600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for the plateau of Iran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D0AFB-380F-E30D-BF5A-3E4F4E7840EE}"/>
              </a:ext>
            </a:extLst>
          </p:cNvPr>
          <p:cNvSpPr txBox="1"/>
          <p:nvPr/>
        </p:nvSpPr>
        <p:spPr>
          <a:xfrm>
            <a:off x="3143254" y="4206623"/>
            <a:ext cx="275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Aliakbar Zarkoob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6ACCFE-422B-AD34-E96D-7A84E931E04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86" y="968465"/>
            <a:ext cx="137160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E641F-AFEC-743F-4745-737E57D75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 b="7924"/>
          <a:stretch/>
        </p:blipFill>
        <p:spPr>
          <a:xfrm>
            <a:off x="988915" y="870147"/>
            <a:ext cx="1764242" cy="15544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9621A7-7873-8931-6B17-0CDBADF47A41}"/>
              </a:ext>
            </a:extLst>
          </p:cNvPr>
          <p:cNvSpPr txBox="1"/>
          <p:nvPr/>
        </p:nvSpPr>
        <p:spPr>
          <a:xfrm>
            <a:off x="3950389" y="4898421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2024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F54EDA-F434-BBA8-2DAD-ABDFFB17D6F4}"/>
              </a:ext>
            </a:extLst>
          </p:cNvPr>
          <p:cNvSpPr txBox="1"/>
          <p:nvPr/>
        </p:nvSpPr>
        <p:spPr>
          <a:xfrm>
            <a:off x="2997403" y="5426857"/>
            <a:ext cx="304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for the Seminar course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1C165-85D2-BF12-2D99-4CA1C26DE9CD}"/>
              </a:ext>
            </a:extLst>
          </p:cNvPr>
          <p:cNvSpPr txBox="1"/>
          <p:nvPr/>
        </p:nvSpPr>
        <p:spPr>
          <a:xfrm>
            <a:off x="628651" y="156095"/>
            <a:ext cx="548640" cy="307777"/>
          </a:xfrm>
          <a:prstGeom prst="rect">
            <a:avLst/>
          </a:prstGeom>
          <a:solidFill>
            <a:srgbClr val="8FAAD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XIV</a:t>
            </a:r>
          </a:p>
        </p:txBody>
      </p:sp>
    </p:spTree>
    <p:extLst>
      <p:ext uri="{BB962C8B-B14F-4D97-AF65-F5344CB8AC3E}">
        <p14:creationId xmlns:p14="http://schemas.microsoft.com/office/powerpoint/2010/main" val="2075923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1002890"/>
            <a:ext cx="7786688" cy="629264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Concepts &amp; Strain Tensors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3B919-CCE1-54F9-17AC-8DD5BBE0B265}"/>
              </a:ext>
            </a:extLst>
          </p:cNvPr>
          <p:cNvSpPr txBox="1"/>
          <p:nvPr/>
        </p:nvSpPr>
        <p:spPr>
          <a:xfrm>
            <a:off x="1114925" y="1938875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Strain ellipse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 case of 2D strain tensor):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FEAE7B-A70F-7D7F-10A9-AB77909EE9AB}"/>
              </a:ext>
            </a:extLst>
          </p:cNvPr>
          <p:cNvCxnSpPr/>
          <p:nvPr/>
        </p:nvCxnSpPr>
        <p:spPr>
          <a:xfrm>
            <a:off x="2974587" y="4090085"/>
            <a:ext cx="32151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E6C1A1-0A65-1494-5D85-A1052DFFE830}"/>
              </a:ext>
            </a:extLst>
          </p:cNvPr>
          <p:cNvCxnSpPr>
            <a:cxnSpLocks/>
          </p:cNvCxnSpPr>
          <p:nvPr/>
        </p:nvCxnSpPr>
        <p:spPr>
          <a:xfrm flipV="1">
            <a:off x="4493670" y="2644620"/>
            <a:ext cx="0" cy="2703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A303482-D239-63C5-3638-F88796B218B2}"/>
              </a:ext>
            </a:extLst>
          </p:cNvPr>
          <p:cNvSpPr/>
          <p:nvPr/>
        </p:nvSpPr>
        <p:spPr>
          <a:xfrm rot="18757085">
            <a:off x="3367878" y="3318254"/>
            <a:ext cx="2251585" cy="154366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B528C9-9A25-8247-0925-019F97B5A4A7}"/>
              </a:ext>
            </a:extLst>
          </p:cNvPr>
          <p:cNvCxnSpPr>
            <a:cxnSpLocks/>
            <a:endCxn id="15" idx="6"/>
          </p:cNvCxnSpPr>
          <p:nvPr/>
        </p:nvCxnSpPr>
        <p:spPr>
          <a:xfrm flipV="1">
            <a:off x="4493670" y="3261634"/>
            <a:ext cx="762284" cy="8284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D2565-9339-26FA-C0F8-72F3EE03E25A}"/>
              </a:ext>
            </a:extLst>
          </p:cNvPr>
          <p:cNvCxnSpPr>
            <a:endCxn id="15" idx="4"/>
          </p:cNvCxnSpPr>
          <p:nvPr/>
        </p:nvCxnSpPr>
        <p:spPr>
          <a:xfrm>
            <a:off x="4493670" y="4090085"/>
            <a:ext cx="567979" cy="5226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729C64B3-9BD3-2CB8-0099-3C28877837DB}"/>
              </a:ext>
            </a:extLst>
          </p:cNvPr>
          <p:cNvSpPr/>
          <p:nvPr/>
        </p:nvSpPr>
        <p:spPr>
          <a:xfrm rot="638156">
            <a:off x="4478351" y="3850510"/>
            <a:ext cx="384602" cy="421819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7290E69F-AE7C-F29D-E634-D3ABC7972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403616"/>
              </p:ext>
            </p:extLst>
          </p:nvPr>
        </p:nvGraphicFramePr>
        <p:xfrm>
          <a:off x="4898577" y="3728977"/>
          <a:ext cx="2095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9674" imgH="284218" progId="Equation.DSMT4">
                  <p:embed/>
                </p:oleObj>
              </mc:Choice>
              <mc:Fallback>
                <p:oleObj name="Equation" r:id="rId2" imgW="209674" imgH="2842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98577" y="3728977"/>
                        <a:ext cx="209550" cy="28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A3DB0B1E-92C1-97ED-6FE8-9578F61F9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667507"/>
              </p:ext>
            </p:extLst>
          </p:nvPr>
        </p:nvGraphicFramePr>
        <p:xfrm>
          <a:off x="4626274" y="3340040"/>
          <a:ext cx="2540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4756" imgH="388997" progId="Equation.DSMT4">
                  <p:embed/>
                </p:oleObj>
              </mc:Choice>
              <mc:Fallback>
                <p:oleObj name="Equation" r:id="rId4" imgW="254756" imgH="38899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26274" y="3340040"/>
                        <a:ext cx="254000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C265C78A-8A35-8044-9C09-6FF589B395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488656"/>
              </p:ext>
            </p:extLst>
          </p:nvPr>
        </p:nvGraphicFramePr>
        <p:xfrm>
          <a:off x="4567278" y="4263619"/>
          <a:ext cx="284163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4953" imgH="388997" progId="Equation.DSMT4">
                  <p:embed/>
                </p:oleObj>
              </mc:Choice>
              <mc:Fallback>
                <p:oleObj name="Equation" r:id="rId6" imgW="284953" imgH="38899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67278" y="4263619"/>
                        <a:ext cx="284163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299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933" y="775359"/>
            <a:ext cx="7786688" cy="1091337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Tensor From Displacement Observations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3B919-CCE1-54F9-17AC-8DD5BBE0B265}"/>
              </a:ext>
            </a:extLst>
          </p:cNvPr>
          <p:cNvSpPr txBox="1"/>
          <p:nvPr/>
        </p:nvSpPr>
        <p:spPr>
          <a:xfrm>
            <a:off x="1114922" y="2024793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Finite element method (2D):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1C443D4-C9CC-2786-5A6F-88894E272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054340"/>
              </p:ext>
            </p:extLst>
          </p:nvPr>
        </p:nvGraphicFramePr>
        <p:xfrm>
          <a:off x="2143957" y="2580028"/>
          <a:ext cx="48466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45895" imgH="418692" progId="Equation.DSMT4">
                  <p:embed/>
                </p:oleObj>
              </mc:Choice>
              <mc:Fallback>
                <p:oleObj name="Equation" r:id="rId2" imgW="4845895" imgH="4186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43957" y="2580028"/>
                        <a:ext cx="4846637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6656FCD-F058-7619-0030-C88592E07F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737917"/>
              </p:ext>
            </p:extLst>
          </p:nvPr>
        </p:nvGraphicFramePr>
        <p:xfrm>
          <a:off x="1739142" y="3506286"/>
          <a:ext cx="5656263" cy="272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656096" imgH="2723404" progId="Equation.DSMT4">
                  <p:embed/>
                </p:oleObj>
              </mc:Choice>
              <mc:Fallback>
                <p:oleObj name="Equation" r:id="rId4" imgW="5656096" imgH="272340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9142" y="3506286"/>
                        <a:ext cx="5656263" cy="272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165F242-3872-800D-4FB4-014A5D8F8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482389"/>
              </p:ext>
            </p:extLst>
          </p:nvPr>
        </p:nvGraphicFramePr>
        <p:xfrm>
          <a:off x="2901985" y="2999128"/>
          <a:ext cx="33305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30543" imgH="418692" progId="Equation.DSMT4">
                  <p:embed/>
                </p:oleObj>
              </mc:Choice>
              <mc:Fallback>
                <p:oleObj name="Equation" r:id="rId6" imgW="3330543" imgH="4186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1985" y="2999128"/>
                        <a:ext cx="33305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4393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933" y="775359"/>
            <a:ext cx="7786688" cy="1091337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Tensor From Displacement Observations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3B919-CCE1-54F9-17AC-8DD5BBE0B265}"/>
              </a:ext>
            </a:extLst>
          </p:cNvPr>
          <p:cNvSpPr txBox="1"/>
          <p:nvPr/>
        </p:nvSpPr>
        <p:spPr>
          <a:xfrm>
            <a:off x="1114922" y="2024793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Finite element method (2D):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8758B8-4965-D848-A4EA-DFF0A823EA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089714"/>
              </p:ext>
            </p:extLst>
          </p:nvPr>
        </p:nvGraphicFramePr>
        <p:xfrm>
          <a:off x="2332074" y="2609569"/>
          <a:ext cx="44704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70778" imgH="927739" progId="Equation.DSMT4">
                  <p:embed/>
                </p:oleObj>
              </mc:Choice>
              <mc:Fallback>
                <p:oleObj name="Equation" r:id="rId2" imgW="4470778" imgH="92773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2074" y="2609569"/>
                        <a:ext cx="4470400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DB3B919-CCE1-54F9-17AC-8DD5BBE0B265}"/>
              </a:ext>
            </a:extLst>
          </p:cNvPr>
          <p:cNvSpPr txBox="1"/>
          <p:nvPr/>
        </p:nvSpPr>
        <p:spPr>
          <a:xfrm>
            <a:off x="1114922" y="3700889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Finite difference method (2D):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27DD3B7-C1CB-9428-FC02-D781DCF6C8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826722"/>
              </p:ext>
            </p:extLst>
          </p:nvPr>
        </p:nvGraphicFramePr>
        <p:xfrm>
          <a:off x="2096293" y="4295996"/>
          <a:ext cx="49514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50944" imgH="927739" progId="Equation.DSMT4">
                  <p:embed/>
                </p:oleObj>
              </mc:Choice>
              <mc:Fallback>
                <p:oleObj name="Equation" r:id="rId4" imgW="4950944" imgH="927739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27DD3B7-C1CB-9428-FC02-D781DCF6C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6293" y="4295996"/>
                        <a:ext cx="4951413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B10731E-8EB3-7858-656D-BF8D90D5F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592129"/>
              </p:ext>
            </p:extLst>
          </p:nvPr>
        </p:nvGraphicFramePr>
        <p:xfrm>
          <a:off x="3232186" y="5307174"/>
          <a:ext cx="267017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70473" imgH="867926" progId="Equation.DSMT4">
                  <p:embed/>
                </p:oleObj>
              </mc:Choice>
              <mc:Fallback>
                <p:oleObj name="Equation" r:id="rId6" imgW="2670473" imgH="86792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2186" y="5307174"/>
                        <a:ext cx="2670175" cy="86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368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663736"/>
            <a:ext cx="7786688" cy="60685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in Action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93850CD-0B63-8483-CDB6-3FCA8EDBC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823" b="4337"/>
          <a:stretch/>
        </p:blipFill>
        <p:spPr>
          <a:xfrm>
            <a:off x="752168" y="1655122"/>
            <a:ext cx="7315200" cy="47320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15973-064D-734B-7AEC-CCF68D119B96}"/>
              </a:ext>
            </a:extLst>
          </p:cNvPr>
          <p:cNvSpPr txBox="1"/>
          <p:nvPr/>
        </p:nvSpPr>
        <p:spPr>
          <a:xfrm>
            <a:off x="1966157" y="1393512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GPS velocity field relative to the Eurasian fixed frame</a:t>
            </a:r>
          </a:p>
        </p:txBody>
      </p:sp>
    </p:spTree>
    <p:extLst>
      <p:ext uri="{BB962C8B-B14F-4D97-AF65-F5344CB8AC3E}">
        <p14:creationId xmlns:p14="http://schemas.microsoft.com/office/powerpoint/2010/main" val="158373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663736"/>
            <a:ext cx="7786688" cy="60685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</a:t>
            </a:r>
            <a:r>
              <a:rPr lang="fa-I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40D3D91-58AE-EF6A-79AE-949BCAE62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66" t="6193" r="24999" b="4731"/>
          <a:stretch/>
        </p:blipFill>
        <p:spPr>
          <a:xfrm>
            <a:off x="2103119" y="1879599"/>
            <a:ext cx="4937760" cy="4578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2BB13-4853-E920-6AF8-2468436DDBB3}"/>
              </a:ext>
            </a:extLst>
          </p:cNvPr>
          <p:cNvSpPr txBox="1"/>
          <p:nvPr/>
        </p:nvSpPr>
        <p:spPr>
          <a:xfrm>
            <a:off x="1322504" y="1510267"/>
            <a:ext cx="671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Latitude: 24° to 43°      Grid Longitude: 40° to 64°     Step: 0.25°</a:t>
            </a:r>
          </a:p>
        </p:txBody>
      </p:sp>
    </p:spTree>
    <p:extLst>
      <p:ext uri="{BB962C8B-B14F-4D97-AF65-F5344CB8AC3E}">
        <p14:creationId xmlns:p14="http://schemas.microsoft.com/office/powerpoint/2010/main" val="3514986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663736"/>
            <a:ext cx="7786688" cy="60685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in Action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883F59E-AABF-1091-215F-697B926155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610635"/>
              </p:ext>
            </p:extLst>
          </p:nvPr>
        </p:nvGraphicFramePr>
        <p:xfrm>
          <a:off x="971548" y="2145320"/>
          <a:ext cx="720090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01644" imgH="957433" progId="Equation.DSMT4">
                  <p:embed/>
                </p:oleObj>
              </mc:Choice>
              <mc:Fallback>
                <p:oleObj name="Equation" r:id="rId2" imgW="7201644" imgH="95743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1548" y="2145320"/>
                        <a:ext cx="7200900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78F0C8-6A4E-ADA6-337F-632154E95B16}"/>
              </a:ext>
            </a:extLst>
          </p:cNvPr>
          <p:cNvSpPr txBox="1"/>
          <p:nvPr/>
        </p:nvSpPr>
        <p:spPr>
          <a:xfrm>
            <a:off x="1119646" y="1574466"/>
            <a:ext cx="690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•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Using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inite difference method: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2FC9527-E84D-3ADA-31B5-8CFCE70232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284789"/>
              </p:ext>
            </p:extLst>
          </p:nvPr>
        </p:nvGraphicFramePr>
        <p:xfrm>
          <a:off x="1612900" y="3341688"/>
          <a:ext cx="5918200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18040" imgH="2692080" progId="Equation.DSMT4">
                  <p:embed/>
                </p:oleObj>
              </mc:Choice>
              <mc:Fallback>
                <p:oleObj name="Equation" r:id="rId4" imgW="5918040" imgH="269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2900" y="3341688"/>
                        <a:ext cx="5918200" cy="269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617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663736"/>
            <a:ext cx="7786688" cy="60685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in Action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8F0C8-6A4E-ADA6-337F-632154E95B16}"/>
              </a:ext>
            </a:extLst>
          </p:cNvPr>
          <p:cNvSpPr txBox="1"/>
          <p:nvPr/>
        </p:nvSpPr>
        <p:spPr>
          <a:xfrm>
            <a:off x="1119646" y="1574466"/>
            <a:ext cx="690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•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Weight matrix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7BA6D5-E343-8547-2481-8D35218A89E4}"/>
              </a:ext>
            </a:extLst>
          </p:cNvPr>
          <p:cNvSpPr txBox="1"/>
          <p:nvPr/>
        </p:nvSpPr>
        <p:spPr>
          <a:xfrm>
            <a:off x="1487127" y="2036131"/>
            <a:ext cx="690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I.</a:t>
            </a:r>
            <a:r>
              <a:rPr lang="en-US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distance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529843-8EB0-9990-F88D-7AD25F6FFB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874520"/>
              </p:ext>
            </p:extLst>
          </p:nvPr>
        </p:nvGraphicFramePr>
        <p:xfrm>
          <a:off x="2928935" y="2644223"/>
          <a:ext cx="328612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85460" imgH="897620" progId="Equation.DSMT4">
                  <p:embed/>
                </p:oleObj>
              </mc:Choice>
              <mc:Fallback>
                <p:oleObj name="Equation" r:id="rId2" imgW="3285460" imgH="8976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28935" y="2644223"/>
                        <a:ext cx="328612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381E585-E7D8-F0B1-816E-A70B5AEF7414}"/>
              </a:ext>
            </a:extLst>
          </p:cNvPr>
          <p:cNvSpPr txBox="1"/>
          <p:nvPr/>
        </p:nvSpPr>
        <p:spPr>
          <a:xfrm>
            <a:off x="1487126" y="3582639"/>
            <a:ext cx="690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II.</a:t>
            </a:r>
            <a:r>
              <a:rPr lang="en-US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clustering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FCDED5D-1080-E230-C692-A295553C1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813865"/>
              </p:ext>
            </p:extLst>
          </p:nvPr>
        </p:nvGraphicFramePr>
        <p:xfrm>
          <a:off x="5837545" y="4782775"/>
          <a:ext cx="232568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25553" imgH="808113" progId="Equation.DSMT4">
                  <p:embed/>
                </p:oleObj>
              </mc:Choice>
              <mc:Fallback>
                <p:oleObj name="Equation" r:id="rId4" imgW="2325553" imgH="80811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37545" y="4782775"/>
                        <a:ext cx="232568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C0C852D0-8875-D550-E348-2A7F7F4D60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657" r="8272" b="4958"/>
          <a:stretch/>
        </p:blipFill>
        <p:spPr>
          <a:xfrm>
            <a:off x="3293360" y="4044304"/>
            <a:ext cx="227962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7B5374B-88CA-E14C-F1BD-FA352292E2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1021" r="11021" b="2738"/>
          <a:stretch/>
        </p:blipFill>
        <p:spPr>
          <a:xfrm>
            <a:off x="1021322" y="4044304"/>
            <a:ext cx="227203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663736"/>
            <a:ext cx="7786688" cy="60685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in Action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8F0C8-6A4E-ADA6-337F-632154E95B16}"/>
              </a:ext>
            </a:extLst>
          </p:cNvPr>
          <p:cNvSpPr txBox="1"/>
          <p:nvPr/>
        </p:nvSpPr>
        <p:spPr>
          <a:xfrm>
            <a:off x="1119646" y="1574466"/>
            <a:ext cx="690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•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Weight matrix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7BA6D5-E343-8547-2481-8D35218A89E4}"/>
              </a:ext>
            </a:extLst>
          </p:cNvPr>
          <p:cNvSpPr txBox="1"/>
          <p:nvPr/>
        </p:nvSpPr>
        <p:spPr>
          <a:xfrm>
            <a:off x="1487127" y="2036131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III.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STD of observations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879B-E9D5-9B12-92F4-3D673F82B208}"/>
              </a:ext>
            </a:extLst>
          </p:cNvPr>
          <p:cNvSpPr txBox="1"/>
          <p:nvPr/>
        </p:nvSpPr>
        <p:spPr>
          <a:xfrm>
            <a:off x="1177291" y="3602470"/>
            <a:ext cx="690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•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Weighted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Least Squares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845B88A-6F56-B3EB-E70E-10FF686137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560473"/>
              </p:ext>
            </p:extLst>
          </p:nvPr>
        </p:nvGraphicFramePr>
        <p:xfrm>
          <a:off x="2977055" y="2800334"/>
          <a:ext cx="30003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0508" imgH="418692" progId="Equation.DSMT4">
                  <p:embed/>
                </p:oleObj>
              </mc:Choice>
              <mc:Fallback>
                <p:oleObj name="Equation" r:id="rId2" imgW="3000508" imgH="418692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21CC20DB-EE4E-4C56-F840-C389A93C6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77055" y="2800334"/>
                        <a:ext cx="30003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3E55518-C806-82E5-3B3A-9729D9D13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799163"/>
              </p:ext>
            </p:extLst>
          </p:nvPr>
        </p:nvGraphicFramePr>
        <p:xfrm>
          <a:off x="2804810" y="4173836"/>
          <a:ext cx="33448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45428" imgH="568436" progId="Equation.DSMT4">
                  <p:embed/>
                </p:oleObj>
              </mc:Choice>
              <mc:Fallback>
                <p:oleObj name="Equation" r:id="rId4" imgW="3345428" imgH="568436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1EA380FB-CC71-3B88-D873-692358E76F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4810" y="4173836"/>
                        <a:ext cx="3344863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351577F-257B-F9F2-894F-8C98D29D9F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068369"/>
              </p:ext>
            </p:extLst>
          </p:nvPr>
        </p:nvGraphicFramePr>
        <p:xfrm>
          <a:off x="5714698" y="2059607"/>
          <a:ext cx="4349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5084" imgH="418692" progId="Equation.DSMT4">
                  <p:embed/>
                </p:oleObj>
              </mc:Choice>
              <mc:Fallback>
                <p:oleObj name="Equation" r:id="rId6" imgW="435084" imgH="4186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4698" y="2059607"/>
                        <a:ext cx="4349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039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663736"/>
            <a:ext cx="7786688" cy="60685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in Action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8F0C8-6A4E-ADA6-337F-632154E95B16}"/>
              </a:ext>
            </a:extLst>
          </p:cNvPr>
          <p:cNvSpPr txBox="1"/>
          <p:nvPr/>
        </p:nvSpPr>
        <p:spPr>
          <a:xfrm>
            <a:off x="3229096" y="1728355"/>
            <a:ext cx="2685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Normal 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strain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maps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F6FF449-E218-5AA4-5450-215016BC1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62" t="18416" r="7422" b="19273"/>
          <a:stretch/>
        </p:blipFill>
        <p:spPr>
          <a:xfrm>
            <a:off x="457198" y="2190020"/>
            <a:ext cx="8229600" cy="297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2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19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663736"/>
            <a:ext cx="7786688" cy="60685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in Action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8F0C8-6A4E-ADA6-337F-632154E95B16}"/>
              </a:ext>
            </a:extLst>
          </p:cNvPr>
          <p:cNvSpPr txBox="1"/>
          <p:nvPr/>
        </p:nvSpPr>
        <p:spPr>
          <a:xfrm>
            <a:off x="3229095" y="1833352"/>
            <a:ext cx="26858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Shear strain map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7EDAE9-6F3C-EF8A-F72A-E9A2EBF3EB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226" t="4547" r="20860"/>
          <a:stretch/>
        </p:blipFill>
        <p:spPr>
          <a:xfrm>
            <a:off x="2015610" y="2264239"/>
            <a:ext cx="5112774" cy="42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9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963562"/>
            <a:ext cx="7786688" cy="63406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B37B6-876D-6470-3A93-F7BB15EA994F}"/>
              </a:ext>
            </a:extLst>
          </p:cNvPr>
          <p:cNvSpPr txBox="1"/>
          <p:nvPr/>
        </p:nvSpPr>
        <p:spPr>
          <a:xfrm>
            <a:off x="838199" y="2035756"/>
            <a:ext cx="7467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romanUcPeriod"/>
            </a:pPr>
            <a:r>
              <a:rPr lang="fr-F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Foreword</a:t>
            </a:r>
          </a:p>
          <a:p>
            <a:pPr marL="514350" indent="-514350">
              <a:buAutoNum type="romanUcPeriod"/>
            </a:pPr>
            <a:r>
              <a:rPr lang="fr-F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gradient tensor and deformation gradient tensor.</a:t>
            </a:r>
          </a:p>
          <a:p>
            <a:pPr marL="514350" indent="-514350">
              <a:buAutoNum type="romanUcPeriod"/>
            </a:pPr>
            <a:r>
              <a:rPr lang="fr-F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concepts and strain tensors</a:t>
            </a:r>
          </a:p>
          <a:p>
            <a:pPr marL="514350" indent="-514350">
              <a:buAutoNum type="romanUcPeriod"/>
            </a:pPr>
            <a:r>
              <a:rPr lang="fr-F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tensor from displacement observations</a:t>
            </a:r>
          </a:p>
          <a:p>
            <a:pPr marL="514350" indent="-514350">
              <a:buAutoNum type="romanUcPeriod"/>
            </a:pPr>
            <a:r>
              <a:rPr lang="fr-F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Action</a:t>
            </a:r>
            <a:endParaRPr lang="fr-F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07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663736"/>
            <a:ext cx="7786688" cy="60685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in Action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8F0C8-6A4E-ADA6-337F-632154E95B16}"/>
              </a:ext>
            </a:extLst>
          </p:cNvPr>
          <p:cNvSpPr txBox="1"/>
          <p:nvPr/>
        </p:nvSpPr>
        <p:spPr>
          <a:xfrm>
            <a:off x="3074637" y="1833352"/>
            <a:ext cx="2994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invariant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A62D48-A80F-125C-D04D-745D218FD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07" t="19065" r="6263" b="18062"/>
          <a:stretch/>
        </p:blipFill>
        <p:spPr>
          <a:xfrm>
            <a:off x="411479" y="2264239"/>
            <a:ext cx="8321040" cy="30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48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663736"/>
            <a:ext cx="7786688" cy="60685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in Action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8F0C8-6A4E-ADA6-337F-632154E95B16}"/>
              </a:ext>
            </a:extLst>
          </p:cNvPr>
          <p:cNvSpPr txBox="1"/>
          <p:nvPr/>
        </p:nvSpPr>
        <p:spPr>
          <a:xfrm>
            <a:off x="3074634" y="1832528"/>
            <a:ext cx="2994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Principal strain maps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94AD3D-DE92-C8B6-AB43-9AC8AB13A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892" t="19067" r="7423" b="18056"/>
          <a:stretch/>
        </p:blipFill>
        <p:spPr>
          <a:xfrm>
            <a:off x="411476" y="2263415"/>
            <a:ext cx="8321040" cy="30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30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663736"/>
            <a:ext cx="7786688" cy="60685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in Action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8F0C8-6A4E-ADA6-337F-632154E95B16}"/>
              </a:ext>
            </a:extLst>
          </p:cNvPr>
          <p:cNvSpPr txBox="1"/>
          <p:nvPr/>
        </p:nvSpPr>
        <p:spPr>
          <a:xfrm>
            <a:off x="3074638" y="1455066"/>
            <a:ext cx="299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ellipse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95701D-381F-691D-081A-9902020A0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667" t="2790" r="17312" b="5354"/>
          <a:stretch/>
        </p:blipFill>
        <p:spPr>
          <a:xfrm>
            <a:off x="1955636" y="1855176"/>
            <a:ext cx="5852160" cy="46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84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968536"/>
            <a:ext cx="7786688" cy="60685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F22C0-4585-7E11-39B3-1429541AFA40}"/>
              </a:ext>
            </a:extLst>
          </p:cNvPr>
          <p:cNvSpPr txBox="1"/>
          <p:nvPr/>
        </p:nvSpPr>
        <p:spPr>
          <a:xfrm>
            <a:off x="935906" y="1978950"/>
            <a:ext cx="72721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• Donald L. Turcotte and Gerald Schubert, 1982: </a:t>
            </a:r>
            <a:r>
              <a:rPr lang="en-US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Geodynamics third edition.</a:t>
            </a:r>
          </a:p>
          <a:p>
            <a:pPr algn="just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• Kurt Stiiwe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2007: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Geodynamics Of The Lithosphere second edition.</a:t>
            </a:r>
          </a:p>
          <a:p>
            <a:pPr algn="just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• Fatemeh Khorrami et al. 2019: </a:t>
            </a:r>
            <a:r>
              <a:rPr lang="en-US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 up-to-date crustal deformation map of Iran using integrated campaign-mode and permanent GPS velocities.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18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963562"/>
            <a:ext cx="7786688" cy="63406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Foreword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E7FB-C86F-6BFC-1E3F-0B83F895ECFA}"/>
              </a:ext>
            </a:extLst>
          </p:cNvPr>
          <p:cNvSpPr txBox="1"/>
          <p:nvPr/>
        </p:nvSpPr>
        <p:spPr>
          <a:xfrm>
            <a:off x="838199" y="1908827"/>
            <a:ext cx="746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Deformation of the earth is directly related to geodetic observations.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the number and accuracy of geodetic observations, has resulted in various displacement and velocity observations.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observations can describe various geodynamic processes.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strain tensor of the earth's crust is one of the direct results of geodetic observations.</a:t>
            </a:r>
            <a:endParaRPr lang="fr-F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6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884903"/>
            <a:ext cx="7786688" cy="1130709"/>
          </a:xfrm>
        </p:spPr>
        <p:txBody>
          <a:bodyPr>
            <a:noAutofit/>
          </a:bodyPr>
          <a:lstStyle/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Gradient Tensor &amp; Deformation Gradient Tensor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19B89-CE71-A61F-B9E0-8B9BE6B188BF}"/>
              </a:ext>
            </a:extLst>
          </p:cNvPr>
          <p:cNvSpPr txBox="1"/>
          <p:nvPr/>
        </p:nvSpPr>
        <p:spPr>
          <a:xfrm>
            <a:off x="1228726" y="2426811"/>
            <a:ext cx="65286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vector: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6A3447B-0426-40EB-3FBB-F8341DD6D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657370"/>
              </p:ext>
            </p:extLst>
          </p:nvPr>
        </p:nvGraphicFramePr>
        <p:xfrm>
          <a:off x="4493035" y="2358091"/>
          <a:ext cx="257968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80309" imgH="568436" progId="Equation.DSMT4">
                  <p:embed/>
                </p:oleObj>
              </mc:Choice>
              <mc:Fallback>
                <p:oleObj name="Equation" r:id="rId2" imgW="2580309" imgH="56843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3035" y="2358091"/>
                        <a:ext cx="2579687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C1C2073-5A23-5A6C-1C9C-25DA43B052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66684"/>
              </p:ext>
            </p:extLst>
          </p:nvPr>
        </p:nvGraphicFramePr>
        <p:xfrm>
          <a:off x="1497013" y="3432175"/>
          <a:ext cx="31242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24080" imgH="2539800" progId="Equation.DSMT4">
                  <p:embed/>
                </p:oleObj>
              </mc:Choice>
              <mc:Fallback>
                <p:oleObj name="Equation" r:id="rId4" imgW="3124080" imgH="253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97013" y="3432175"/>
                        <a:ext cx="31242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A6D5AB2-11A8-DD3E-F75B-6AC739743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83587"/>
              </p:ext>
            </p:extLst>
          </p:nvPr>
        </p:nvGraphicFramePr>
        <p:xfrm>
          <a:off x="5470655" y="4344081"/>
          <a:ext cx="20399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40175" imgH="358878" progId="Equation.DSMT4">
                  <p:embed/>
                </p:oleObj>
              </mc:Choice>
              <mc:Fallback>
                <p:oleObj name="Equation" r:id="rId6" imgW="2040175" imgH="35887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0655" y="4344081"/>
                        <a:ext cx="2039937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31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1002890"/>
            <a:ext cx="7786688" cy="629264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Concepts &amp; Strain Tensors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DFFD9-C327-5A32-05F1-BDAAF3EFFD02}"/>
              </a:ext>
            </a:extLst>
          </p:cNvPr>
          <p:cNvSpPr txBox="1"/>
          <p:nvPr/>
        </p:nvSpPr>
        <p:spPr>
          <a:xfrm>
            <a:off x="1119646" y="1940339"/>
            <a:ext cx="6904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 deformation, compared to a reference position configuration.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3B919-CCE1-54F9-17AC-8DD5BBE0B265}"/>
              </a:ext>
            </a:extLst>
          </p:cNvPr>
          <p:cNvSpPr txBox="1"/>
          <p:nvPr/>
        </p:nvSpPr>
        <p:spPr>
          <a:xfrm>
            <a:off x="1119645" y="2863669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Cauchy-Green strain tensor: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358DF58-3BEC-2692-0FCA-22D54E319F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453298"/>
              </p:ext>
            </p:extLst>
          </p:nvPr>
        </p:nvGraphicFramePr>
        <p:xfrm>
          <a:off x="3709190" y="3428999"/>
          <a:ext cx="17256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25026" imgH="403844" progId="Equation.DSMT4">
                  <p:embed/>
                </p:oleObj>
              </mc:Choice>
              <mc:Fallback>
                <p:oleObj name="Equation" r:id="rId2" imgW="1725026" imgH="40384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9190" y="3428999"/>
                        <a:ext cx="1725613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F776561-73BE-2E6E-5D5E-8ADDA7F9FDEB}"/>
              </a:ext>
            </a:extLst>
          </p:cNvPr>
          <p:cNvSpPr txBox="1"/>
          <p:nvPr/>
        </p:nvSpPr>
        <p:spPr>
          <a:xfrm>
            <a:off x="1119645" y="4165004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Lagrangian finite strain tensor: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F34A7E4-F587-8F0C-88DC-766FAE32BD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439465"/>
              </p:ext>
            </p:extLst>
          </p:nvPr>
        </p:nvGraphicFramePr>
        <p:xfrm>
          <a:off x="2761951" y="4722315"/>
          <a:ext cx="3735387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735856" imgH="763147" progId="Equation.DSMT4">
                  <p:embed/>
                </p:oleObj>
              </mc:Choice>
              <mc:Fallback>
                <p:oleObj name="Equation" r:id="rId4" imgW="3735856" imgH="76314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61951" y="4722315"/>
                        <a:ext cx="3735387" cy="76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19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1002890"/>
            <a:ext cx="7786688" cy="629264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Concepts &amp; Strain Tensors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3B919-CCE1-54F9-17AC-8DD5BBE0B265}"/>
              </a:ext>
            </a:extLst>
          </p:cNvPr>
          <p:cNvSpPr txBox="1"/>
          <p:nvPr/>
        </p:nvSpPr>
        <p:spPr>
          <a:xfrm>
            <a:off x="1119644" y="1786043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Eulerian finite strain tensor: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6F9461D-C49D-D9C0-755E-3F5CF81696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92339"/>
              </p:ext>
            </p:extLst>
          </p:nvPr>
        </p:nvGraphicFramePr>
        <p:xfrm>
          <a:off x="1022346" y="3172408"/>
          <a:ext cx="70993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099200" imgH="2031840" progId="Equation.DSMT4">
                  <p:embed/>
                </p:oleObj>
              </mc:Choice>
              <mc:Fallback>
                <p:oleObj name="Equation" r:id="rId2" imgW="7099200" imgH="2031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2346" y="3172408"/>
                        <a:ext cx="709930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D6476AD-A264-CE16-9458-74A268AA6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54607"/>
              </p:ext>
            </p:extLst>
          </p:nvPr>
        </p:nvGraphicFramePr>
        <p:xfrm>
          <a:off x="3543296" y="2370819"/>
          <a:ext cx="2057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57400" imgH="647640" progId="Equation.DSMT4">
                  <p:embed/>
                </p:oleObj>
              </mc:Choice>
              <mc:Fallback>
                <p:oleObj name="Equation" r:id="rId4" imgW="205740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3296" y="2370819"/>
                        <a:ext cx="20574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896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1002890"/>
            <a:ext cx="7786688" cy="629264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Concepts &amp; Strain Tensors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3B919-CCE1-54F9-17AC-8DD5BBE0B265}"/>
              </a:ext>
            </a:extLst>
          </p:cNvPr>
          <p:cNvSpPr txBox="1"/>
          <p:nvPr/>
        </p:nvSpPr>
        <p:spPr>
          <a:xfrm>
            <a:off x="1119646" y="1786043"/>
            <a:ext cx="6904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Principal strain tensor: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tensor in principal planes, where the shear strains are zero.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C59EE2A-A48B-6481-DFA0-03B5AD93D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089086"/>
              </p:ext>
            </p:extLst>
          </p:nvPr>
        </p:nvGraphicFramePr>
        <p:xfrm>
          <a:off x="2824162" y="2950368"/>
          <a:ext cx="34956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5560" imgH="957433" progId="Equation.DSMT4">
                  <p:embed/>
                </p:oleObj>
              </mc:Choice>
              <mc:Fallback>
                <p:oleObj name="Equation" r:id="rId2" imgW="3495560" imgH="95743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24162" y="2950368"/>
                        <a:ext cx="3495675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D0FEE9D-1D7B-3CB7-AE5F-244E56408B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822600"/>
              </p:ext>
            </p:extLst>
          </p:nvPr>
        </p:nvGraphicFramePr>
        <p:xfrm>
          <a:off x="2374900" y="4251325"/>
          <a:ext cx="43942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94160" imgH="876240" progId="Equation.DSMT4">
                  <p:embed/>
                </p:oleObj>
              </mc:Choice>
              <mc:Fallback>
                <p:oleObj name="Equation" r:id="rId4" imgW="4394160" imgH="876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74900" y="4251325"/>
                        <a:ext cx="43942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79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1002890"/>
            <a:ext cx="7786688" cy="629264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Concepts &amp; Strain Tensors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3B919-CCE1-54F9-17AC-8DD5BBE0B265}"/>
              </a:ext>
            </a:extLst>
          </p:cNvPr>
          <p:cNvSpPr txBox="1"/>
          <p:nvPr/>
        </p:nvSpPr>
        <p:spPr>
          <a:xfrm>
            <a:off x="1119646" y="1786043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Strain invariants: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297774A-6637-007B-2088-D85FDDD70F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102649"/>
              </p:ext>
            </p:extLst>
          </p:nvPr>
        </p:nvGraphicFramePr>
        <p:xfrm>
          <a:off x="1758948" y="2370819"/>
          <a:ext cx="562610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626324" imgH="1406668" progId="Equation.DSMT4">
                  <p:embed/>
                </p:oleObj>
              </mc:Choice>
              <mc:Fallback>
                <p:oleObj name="Equation" r:id="rId2" imgW="5626324" imgH="140666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58948" y="2370819"/>
                        <a:ext cx="5626100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63D2B2-E8A1-2542-6988-8D3ABFFB1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465822"/>
              </p:ext>
            </p:extLst>
          </p:nvPr>
        </p:nvGraphicFramePr>
        <p:xfrm>
          <a:off x="1878804" y="3931233"/>
          <a:ext cx="5386387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86029" imgH="1915291" progId="Equation.DSMT4">
                  <p:embed/>
                </p:oleObj>
              </mc:Choice>
              <mc:Fallback>
                <p:oleObj name="Equation" r:id="rId4" imgW="5386029" imgH="19152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8804" y="3931233"/>
                        <a:ext cx="5386387" cy="191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64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ADCE0D-4B8A-E8F0-7F7D-C120532989F4}"/>
              </a:ext>
            </a:extLst>
          </p:cNvPr>
          <p:cNvSpPr/>
          <p:nvPr/>
        </p:nvSpPr>
        <p:spPr>
          <a:xfrm>
            <a:off x="286364" y="309984"/>
            <a:ext cx="8571271" cy="6238031"/>
          </a:xfrm>
          <a:prstGeom prst="rect">
            <a:avLst/>
          </a:prstGeom>
          <a:noFill/>
          <a:ln w="76200">
            <a:solidFill>
              <a:srgbClr val="8FAA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F9CCA2-CBB6-C095-E459-D8CAAAC1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1" y="6356351"/>
            <a:ext cx="1200150" cy="365125"/>
          </a:xfrm>
          <a:solidFill>
            <a:schemeClr val="bg1"/>
          </a:solidFill>
        </p:spPr>
        <p:txBody>
          <a:bodyPr/>
          <a:lstStyle/>
          <a:p>
            <a:pPr algn="ctr"/>
            <a:fld id="{E9F093D3-EB36-4BD4-9BCF-A8FCF55BC1E2}" type="datetime1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6/12/2024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112B2-D8A3-ED94-1C44-E7C9AD1B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632" y="6356351"/>
            <a:ext cx="457200" cy="365125"/>
          </a:xfrm>
          <a:solidFill>
            <a:schemeClr val="bg1"/>
          </a:solidFill>
        </p:spPr>
        <p:txBody>
          <a:bodyPr/>
          <a:lstStyle/>
          <a:p>
            <a:pPr algn="ctr"/>
            <a:fld id="{EA8B7672-FAC9-4B23-853B-F1FF569B1094}" type="slidenum">
              <a:rPr lang="en-US" sz="1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F595AE-F957-2BAA-3295-D06B0B82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55" y="1002890"/>
            <a:ext cx="7786688" cy="629264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Concepts &amp; Strain Tensors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3B919-CCE1-54F9-17AC-8DD5BBE0B265}"/>
              </a:ext>
            </a:extLst>
          </p:cNvPr>
          <p:cNvSpPr txBox="1"/>
          <p:nvPr/>
        </p:nvSpPr>
        <p:spPr>
          <a:xfrm>
            <a:off x="1119646" y="1786043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Dilation (2D):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94E67-7A6C-FA70-1CC3-419427CEBB47}"/>
              </a:ext>
            </a:extLst>
          </p:cNvPr>
          <p:cNvSpPr txBox="1"/>
          <p:nvPr/>
        </p:nvSpPr>
        <p:spPr>
          <a:xfrm>
            <a:off x="1119646" y="3105606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Pure Shear (2D):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94085-CA2E-9AF8-3ADC-9049FD5F9F14}"/>
              </a:ext>
            </a:extLst>
          </p:cNvPr>
          <p:cNvSpPr txBox="1"/>
          <p:nvPr/>
        </p:nvSpPr>
        <p:spPr>
          <a:xfrm>
            <a:off x="1117265" y="4493538"/>
            <a:ext cx="6904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Simple Shear (2D):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96B4CB0-C354-1F1B-287D-BFF96085CE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811310"/>
              </p:ext>
            </p:extLst>
          </p:nvPr>
        </p:nvGraphicFramePr>
        <p:xfrm>
          <a:off x="3121819" y="2234441"/>
          <a:ext cx="28956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458" imgH="718181" progId="Equation.DSMT4">
                  <p:embed/>
                </p:oleObj>
              </mc:Choice>
              <mc:Fallback>
                <p:oleObj name="Equation" r:id="rId2" imgW="2895458" imgH="71818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21819" y="2234441"/>
                        <a:ext cx="289560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1039375-2578-5B2F-8F6C-B7A13C344B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201880"/>
              </p:ext>
            </p:extLst>
          </p:nvPr>
        </p:nvGraphicFramePr>
        <p:xfrm>
          <a:off x="3159125" y="3603396"/>
          <a:ext cx="282098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20605" imgH="718181" progId="Equation.DSMT4">
                  <p:embed/>
                </p:oleObj>
              </mc:Choice>
              <mc:Fallback>
                <p:oleObj name="Equation" r:id="rId4" imgW="2820605" imgH="71818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9125" y="3603396"/>
                        <a:ext cx="282098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454E5C4-4F23-87E4-3B71-BEA10A5BB4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908380"/>
              </p:ext>
            </p:extLst>
          </p:nvPr>
        </p:nvGraphicFramePr>
        <p:xfrm>
          <a:off x="3271835" y="5018670"/>
          <a:ext cx="259556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95620" imgH="718181" progId="Equation.DSMT4">
                  <p:embed/>
                </p:oleObj>
              </mc:Choice>
              <mc:Fallback>
                <p:oleObj name="Equation" r:id="rId6" imgW="2595620" imgH="71818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1835" y="5018670"/>
                        <a:ext cx="2595563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187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494</TotalTime>
  <Words>480</Words>
  <Application>Microsoft Office PowerPoint</Application>
  <PresentationFormat>On-screen Show (4:3)</PresentationFormat>
  <Paragraphs>114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Equation</vt:lpstr>
      <vt:lpstr>MathType 7.0 Equation</vt:lpstr>
      <vt:lpstr>Strain analysis for the plateau of Iran</vt:lpstr>
      <vt:lpstr>Contents</vt:lpstr>
      <vt:lpstr>Foreword</vt:lpstr>
      <vt:lpstr>Displacement Gradient Tensor &amp; Deformation Gradient Tensor</vt:lpstr>
      <vt:lpstr>Strain Concepts &amp; Strain Tensors</vt:lpstr>
      <vt:lpstr>Strain Concepts &amp; Strain Tensors</vt:lpstr>
      <vt:lpstr>Strain Concepts &amp; Strain Tensors</vt:lpstr>
      <vt:lpstr>Strain Concepts &amp; Strain Tensors</vt:lpstr>
      <vt:lpstr>Strain Concepts &amp; Strain Tensors</vt:lpstr>
      <vt:lpstr>Strain Concepts &amp; Strain Tensors</vt:lpstr>
      <vt:lpstr>Strain Tensor From Displacement Observations</vt:lpstr>
      <vt:lpstr>Strain Tensor From Displacement Observations</vt:lpstr>
      <vt:lpstr>Strain Analysis in Action</vt:lpstr>
      <vt:lpstr>Strain Analysis in Action</vt:lpstr>
      <vt:lpstr>Strain Analysis in Action</vt:lpstr>
      <vt:lpstr>Strain Analysis in Action</vt:lpstr>
      <vt:lpstr>Strain Analysis in Action</vt:lpstr>
      <vt:lpstr>Strain Analysis in Action</vt:lpstr>
      <vt:lpstr>Strain Analysis in Action</vt:lpstr>
      <vt:lpstr>Strain Analysis in Action</vt:lpstr>
      <vt:lpstr>Strain Analysis in Action</vt:lpstr>
      <vt:lpstr>Strain Analysis in Action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Aliakbar Zarkoob</dc:creator>
  <cp:lastModifiedBy>Aliakbar Zarkoob</cp:lastModifiedBy>
  <cp:revision>263</cp:revision>
  <dcterms:created xsi:type="dcterms:W3CDTF">2024-06-10T06:37:30Z</dcterms:created>
  <dcterms:modified xsi:type="dcterms:W3CDTF">2024-06-12T06:32:40Z</dcterms:modified>
</cp:coreProperties>
</file>